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4" r:id="rId2"/>
    <p:sldId id="320" r:id="rId3"/>
    <p:sldId id="321" r:id="rId4"/>
    <p:sldId id="322" r:id="rId5"/>
    <p:sldId id="325" r:id="rId6"/>
    <p:sldId id="327" r:id="rId7"/>
    <p:sldId id="326" r:id="rId8"/>
    <p:sldId id="329" r:id="rId9"/>
    <p:sldId id="330" r:id="rId10"/>
    <p:sldId id="328" r:id="rId11"/>
    <p:sldId id="331" r:id="rId12"/>
    <p:sldId id="315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C9E"/>
    <a:srgbClr val="40A96D"/>
    <a:srgbClr val="FC2B07"/>
    <a:srgbClr val="F17E26"/>
    <a:srgbClr val="727272"/>
    <a:srgbClr val="F8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85552" autoAdjust="0"/>
  </p:normalViewPr>
  <p:slideViewPr>
    <p:cSldViewPr snapToGrid="0" snapToObjects="1">
      <p:cViewPr varScale="1">
        <p:scale>
          <a:sx n="69" d="100"/>
          <a:sy n="69" d="100"/>
        </p:scale>
        <p:origin x="5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C9FD-14EE-5141-8189-CCA9C53A5AC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2D62B-E72E-CD4C-A976-0E58687D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B350-2EEC-44FE-BC7D-3EB0FF73E1F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F6CC9-C7A1-4C5F-8488-9BD6F68A5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6CC9-C7A1-4C5F-8488-9BD6F68A5E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Finns under många benämningar: ex. närtrafik, öppen närtrafik, </a:t>
            </a:r>
            <a:r>
              <a:rPr lang="sv-SE" dirty="0" err="1" smtClean="0"/>
              <a:t>flextrafik</a:t>
            </a:r>
            <a:r>
              <a:rPr lang="sv-SE" dirty="0" smtClean="0"/>
              <a:t>, ringlinje</a:t>
            </a:r>
          </a:p>
          <a:p>
            <a:r>
              <a:rPr lang="sv-SE" dirty="0" smtClean="0"/>
              <a:t>Allmän eller särskild – men traditionell</a:t>
            </a:r>
          </a:p>
          <a:p>
            <a:endParaRPr lang="sv-SE" dirty="0" smtClean="0"/>
          </a:p>
          <a:p>
            <a:r>
              <a:rPr lang="sv-SE" dirty="0" smtClean="0"/>
              <a:t>Utbudet svarar dock för en liten del av totalt utbud och för en liten del av resandet (siffror från 2013):</a:t>
            </a:r>
          </a:p>
          <a:p>
            <a:r>
              <a:rPr lang="sv-SE" dirty="0" smtClean="0"/>
              <a:t>0,6 promille av totalt 1,4 miljarder påstigningar</a:t>
            </a:r>
          </a:p>
          <a:p>
            <a:r>
              <a:rPr lang="sv-SE" dirty="0" smtClean="0"/>
              <a:t>2 promille av 808 miljoner producerade fordonskilometer</a:t>
            </a:r>
          </a:p>
          <a:p>
            <a:r>
              <a:rPr lang="sv-SE" dirty="0" smtClean="0"/>
              <a:t>Andel av kostnader, ca 5 promille av 33 miljarder</a:t>
            </a:r>
          </a:p>
          <a:p>
            <a:endParaRPr lang="sv-SE" dirty="0" smtClean="0"/>
          </a:p>
          <a:p>
            <a:r>
              <a:rPr lang="sv-SE" dirty="0" smtClean="0"/>
              <a:t>Genomsnittskostnaden för anropsstyrd kollektivtrafik 	= 182 kr/resa</a:t>
            </a:r>
          </a:p>
          <a:p>
            <a:r>
              <a:rPr lang="sv-SE" dirty="0" smtClean="0"/>
              <a:t>Genomsnittskostnaden för allmän kollektivtrafik </a:t>
            </a:r>
          </a:p>
          <a:p>
            <a:pPr marL="0" indent="0">
              <a:buNone/>
            </a:pPr>
            <a:r>
              <a:rPr lang="sv-SE" dirty="0" smtClean="0"/>
              <a:t>	= 29 kr/resa</a:t>
            </a:r>
          </a:p>
          <a:p>
            <a:r>
              <a:rPr lang="sv-SE" dirty="0" smtClean="0"/>
              <a:t>Finns dock exempel på linjer i den allmänna kollektivtrafiken med långt högre kostnader per resa. </a:t>
            </a:r>
          </a:p>
          <a:p>
            <a:r>
              <a:rPr lang="sv-SE" dirty="0" smtClean="0"/>
              <a:t>Ex. Linje 1 i Skara stadstrafik där genomsnittskostnaden under 2015 var 245 kr/resa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6CC9-C7A1-4C5F-8488-9BD6F68A5E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9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7569"/>
            <a:ext cx="7772400" cy="91456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3"/>
            <a:ext cx="6400800" cy="64272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651467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6311" y="1140961"/>
            <a:ext cx="3820489" cy="41148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315" y="1140961"/>
            <a:ext cx="37312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66310" y="5427962"/>
            <a:ext cx="3820489" cy="2673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6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273" y="1361527"/>
            <a:ext cx="2229456" cy="222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555856" y="3205581"/>
            <a:ext cx="8016161" cy="874391"/>
          </a:xfrm>
          <a:prstGeom prst="rect">
            <a:avLst/>
          </a:prstGeom>
        </p:spPr>
        <p:txBody>
          <a:bodyPr lIns="71323" tIns="35662" rIns="71323" bIns="35662" anchor="b">
            <a:normAutofit/>
          </a:bodyPr>
          <a:lstStyle>
            <a:lvl1pPr algn="l">
              <a:defRPr sz="3400">
                <a:latin typeface="Myriad Pro" panose="020B0503030403020204" pitchFamily="34" charset="0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555856" y="4312945"/>
            <a:ext cx="8016161" cy="1763777"/>
          </a:xfrm>
          <a:prstGeom prst="rect">
            <a:avLst/>
          </a:prstGeom>
        </p:spPr>
        <p:txBody>
          <a:bodyPr lIns="71323" tIns="35662" rIns="71323" bIns="35662">
            <a:normAutofit/>
          </a:bodyPr>
          <a:lstStyle>
            <a:lvl1pPr>
              <a:defRPr sz="2200"/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91418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49"/>
            <a:ext cx="8229600" cy="4249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417638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429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33577" y="4259209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417638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2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1797723"/>
            <a:ext cx="8229600" cy="40243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633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5880" y="1685704"/>
            <a:ext cx="6289692" cy="3742258"/>
          </a:xfrm>
        </p:spPr>
        <p:txBody>
          <a:bodyPr>
            <a:normAutofit/>
          </a:bodyPr>
          <a:lstStyle>
            <a:lvl1pPr marL="0" indent="0" algn="l">
              <a:buNone/>
              <a:defRPr sz="48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595880" y="5427962"/>
            <a:ext cx="6289692" cy="2673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6" r:id="rId8"/>
    <p:sldLayoutId id="2147483658" r:id="rId9"/>
    <p:sldLayoutId id="2147483657" r:id="rId10"/>
    <p:sldLayoutId id="2147483659" r:id="rId11"/>
    <p:sldLayoutId id="2147483662" r:id="rId12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2centrum.se/" TargetMode="External"/><Relationship Id="rId2" Type="http://schemas.openxmlformats.org/officeDocument/2006/relationships/hyperlink" Target="http://www.tft.lth.se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Fredrik.pettersson-lofstedt@tft.lth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882" y="674557"/>
            <a:ext cx="8784236" cy="1857576"/>
          </a:xfrm>
        </p:spPr>
        <p:txBody>
          <a:bodyPr>
            <a:normAutofit/>
          </a:bodyPr>
          <a:lstStyle/>
          <a:p>
            <a:r>
              <a:rPr lang="sv-SE" dirty="0" smtClean="0"/>
              <a:t>Kollektivtrafik on-</a:t>
            </a:r>
            <a:r>
              <a:rPr lang="sv-SE" dirty="0" err="1" smtClean="0"/>
              <a:t>demand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200" dirty="0" smtClean="0"/>
              <a:t>Möjligheter </a:t>
            </a:r>
            <a:r>
              <a:rPr lang="sv-SE" sz="3200" dirty="0"/>
              <a:t>och utmaningar med anropsstyrd kollektivtrafik på landsbygd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2817883"/>
            <a:ext cx="6400800" cy="1619206"/>
          </a:xfrm>
        </p:spPr>
        <p:txBody>
          <a:bodyPr>
            <a:normAutofit/>
          </a:bodyPr>
          <a:lstStyle/>
          <a:p>
            <a:r>
              <a:rPr lang="sv-SE" dirty="0" smtClean="0"/>
              <a:t>Fredrik Pettersson-Löfstedt, Lunds Tekniska Högskola/Trafik &amp; Väg, K2 Nationellt kunskapscentrum för kollektivtrafik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1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många reser?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876749"/>
            <a:ext cx="8521547" cy="4249414"/>
          </a:xfrm>
        </p:spPr>
        <p:txBody>
          <a:bodyPr/>
          <a:lstStyle/>
          <a:p>
            <a:r>
              <a:rPr lang="sv-SE" dirty="0" err="1" smtClean="0"/>
              <a:t>ArrivaClick</a:t>
            </a:r>
            <a:r>
              <a:rPr lang="sv-SE" dirty="0" smtClean="0"/>
              <a:t> </a:t>
            </a:r>
            <a:r>
              <a:rPr lang="sv-SE" dirty="0" err="1" smtClean="0"/>
              <a:t>Sittingbourne</a:t>
            </a:r>
            <a:r>
              <a:rPr lang="sv-SE" dirty="0" smtClean="0"/>
              <a:t> (2017) 55 000 resor – ca 200 resor/dag</a:t>
            </a:r>
          </a:p>
          <a:p>
            <a:r>
              <a:rPr lang="sv-SE" dirty="0" smtClean="0"/>
              <a:t>Go </a:t>
            </a:r>
            <a:r>
              <a:rPr lang="sv-SE" dirty="0" err="1" smtClean="0"/>
              <a:t>Connect</a:t>
            </a:r>
            <a:r>
              <a:rPr lang="sv-SE" dirty="0" smtClean="0"/>
              <a:t> (2017): 13 000 resor -  ca 84  resor/dag</a:t>
            </a:r>
          </a:p>
          <a:p>
            <a:r>
              <a:rPr lang="sv-SE" dirty="0" err="1" smtClean="0"/>
              <a:t>Plustur</a:t>
            </a:r>
            <a:r>
              <a:rPr lang="sv-SE" dirty="0" smtClean="0"/>
              <a:t> (2018): Mindre än 50 resor/dag</a:t>
            </a:r>
            <a:endParaRPr lang="sv-SE" dirty="0"/>
          </a:p>
        </p:txBody>
      </p:sp>
      <p:pic>
        <p:nvPicPr>
          <p:cNvPr id="4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16" y="3721176"/>
            <a:ext cx="40576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480" cy="1143000"/>
          </a:xfrm>
        </p:spPr>
        <p:txBody>
          <a:bodyPr/>
          <a:lstStyle/>
          <a:p>
            <a:r>
              <a:rPr lang="sv-SE" dirty="0" smtClean="0"/>
              <a:t>Vad kostar det att producera resan?</a:t>
            </a:r>
            <a:endParaRPr lang="sv-SE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06511" y="1987547"/>
            <a:ext cx="7296163" cy="3563925"/>
            <a:chOff x="823" y="1252"/>
            <a:chExt cx="4596" cy="224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2" y="1793"/>
              <a:ext cx="2976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" y="1252"/>
              <a:ext cx="4596" cy="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ruta 6"/>
          <p:cNvSpPr txBox="1"/>
          <p:nvPr/>
        </p:nvSpPr>
        <p:spPr>
          <a:xfrm>
            <a:off x="1476260" y="1564395"/>
            <a:ext cx="386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Go </a:t>
            </a:r>
            <a:r>
              <a:rPr lang="sv-SE" dirty="0" err="1" smtClean="0"/>
              <a:t>Connect</a:t>
            </a:r>
            <a:r>
              <a:rPr lang="sv-SE" dirty="0" smtClean="0"/>
              <a:t>, Milton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37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19479" y="3575460"/>
            <a:ext cx="6951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/>
              <a:t>Fredrik Pettersson-Löfstedt</a:t>
            </a:r>
            <a:endParaRPr lang="sv-SE" dirty="0"/>
          </a:p>
          <a:p>
            <a:r>
              <a:rPr lang="sv-SE" dirty="0" err="1"/>
              <a:t>Fil.dr</a:t>
            </a:r>
            <a:r>
              <a:rPr lang="sv-SE" dirty="0"/>
              <a:t>, Biträdande universitetslektor </a:t>
            </a:r>
            <a:r>
              <a:rPr lang="sv-SE" u="sng" dirty="0">
                <a:hlinkClick r:id="rId2"/>
              </a:rPr>
              <a:t>Trafik och Väg</a:t>
            </a:r>
            <a:r>
              <a:rPr lang="sv-SE" dirty="0"/>
              <a:t>, LTH</a:t>
            </a:r>
          </a:p>
          <a:p>
            <a:r>
              <a:rPr lang="sv-SE" dirty="0"/>
              <a:t>Projektledare </a:t>
            </a:r>
            <a:r>
              <a:rPr lang="sv-SE" u="sng" dirty="0">
                <a:hlinkClick r:id="rId3"/>
              </a:rPr>
              <a:t>K2 – Nationellt Kunskapscenter för Kollektivtrafik</a:t>
            </a:r>
            <a:endParaRPr lang="sv-SE" dirty="0"/>
          </a:p>
          <a:p>
            <a:r>
              <a:rPr lang="sv-SE" dirty="0"/>
              <a:t>0737-156358</a:t>
            </a:r>
          </a:p>
          <a:p>
            <a:r>
              <a:rPr lang="sv-SE" u="sng" dirty="0">
                <a:hlinkClick r:id="rId4"/>
              </a:rPr>
              <a:t>Fredrik.pettersson-lofstedt@tft.lth.se</a:t>
            </a:r>
            <a:endParaRPr lang="sv-SE" dirty="0"/>
          </a:p>
          <a:p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71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Kollektivtrafikens styrkor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Kollektivtrafiken fungerar oftast bra i vissa stråk – ex. tätortsnära landsbygd – centralort, eller utkant av staden – centrum</a:t>
            </a:r>
          </a:p>
          <a:p>
            <a:r>
              <a:rPr lang="sv-SE" dirty="0" smtClean="0"/>
              <a:t>Möter resbehov som karaktäriseras av regelbundenhet i tid och rum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499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Kollektivtrafik på landsbygd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Kapacitet oväsentligt</a:t>
            </a:r>
          </a:p>
          <a:p>
            <a:r>
              <a:rPr lang="sv-SE" dirty="0" smtClean="0"/>
              <a:t>Resebehovens regelbundenhet i tid och rum inte lika tydligt</a:t>
            </a:r>
          </a:p>
          <a:p>
            <a:r>
              <a:rPr lang="sv-SE" dirty="0" smtClean="0"/>
              <a:t>Svårt att matcha bilens flexibilitet</a:t>
            </a:r>
          </a:p>
          <a:p>
            <a:endParaRPr lang="sv-SE" dirty="0"/>
          </a:p>
          <a:p>
            <a:r>
              <a:rPr lang="sv-SE" dirty="0" smtClean="0"/>
              <a:t>Begränsat underlag för kollektivtrafik = dyrt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Kollektivtrafik på landsbygd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Anropsstyrning – en möjlighet att erbjuda effektiv kollektivtrafik i områden med låg efterfrågan?</a:t>
            </a:r>
          </a:p>
          <a:p>
            <a:endParaRPr lang="sv-SE" dirty="0"/>
          </a:p>
          <a:p>
            <a:r>
              <a:rPr lang="sv-SE" dirty="0" smtClean="0"/>
              <a:t>Många barriärer:</a:t>
            </a:r>
          </a:p>
          <a:p>
            <a:r>
              <a:rPr lang="sv-SE" dirty="0" smtClean="0"/>
              <a:t>Bristfällig teknik, matchning mellan tjänster och geografiska förutsättningar, avsaknad av kunskap om användare, institutionella barriärer och produktionskostnader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2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Kan ny teknik göra anropsstyrd kollektivtrafik bättre?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7499" y="3477399"/>
            <a:ext cx="365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Plustur</a:t>
            </a:r>
            <a:r>
              <a:rPr lang="sv-SE" dirty="0" smtClean="0"/>
              <a:t>, Nordjylland</a:t>
            </a:r>
            <a:endParaRPr lang="sv-SE" dirty="0"/>
          </a:p>
        </p:txBody>
      </p:sp>
      <p:grpSp>
        <p:nvGrpSpPr>
          <p:cNvPr id="14" name="Grupp 13"/>
          <p:cNvGrpSpPr/>
          <p:nvPr/>
        </p:nvGrpSpPr>
        <p:grpSpPr>
          <a:xfrm>
            <a:off x="882372" y="3846731"/>
            <a:ext cx="3186708" cy="2374761"/>
            <a:chOff x="882372" y="3846731"/>
            <a:chExt cx="3186708" cy="2374761"/>
          </a:xfrm>
        </p:grpSpPr>
        <p:sp>
          <p:nvSpPr>
            <p:cNvPr id="9" name="textruta 8"/>
            <p:cNvSpPr txBox="1"/>
            <p:nvPr/>
          </p:nvSpPr>
          <p:spPr>
            <a:xfrm>
              <a:off x="882372" y="5852160"/>
              <a:ext cx="3186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ArrivaClick</a:t>
              </a:r>
              <a:r>
                <a:rPr lang="sv-SE" dirty="0" smtClean="0"/>
                <a:t>, </a:t>
              </a:r>
              <a:r>
                <a:rPr lang="sv-SE" dirty="0" err="1" smtClean="0"/>
                <a:t>Sittingbourne</a:t>
              </a:r>
              <a:r>
                <a:rPr lang="sv-SE" dirty="0" smtClean="0"/>
                <a:t>, UK</a:t>
              </a:r>
              <a:endParaRPr lang="sv-SE" dirty="0"/>
            </a:p>
          </p:txBody>
        </p:sp>
        <p:pic>
          <p:nvPicPr>
            <p:cNvPr id="1026" name="Picture 2" descr="Bildresultat fÃ¶r arrivaclick sittingbour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66" y="3846731"/>
              <a:ext cx="2600525" cy="19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 14"/>
          <p:cNvGrpSpPr/>
          <p:nvPr/>
        </p:nvGrpSpPr>
        <p:grpSpPr>
          <a:xfrm>
            <a:off x="4946473" y="2006065"/>
            <a:ext cx="3586022" cy="3846095"/>
            <a:chOff x="4946473" y="2006065"/>
            <a:chExt cx="3586022" cy="3846095"/>
          </a:xfrm>
        </p:grpSpPr>
        <p:sp>
          <p:nvSpPr>
            <p:cNvPr id="8" name="textruta 7"/>
            <p:cNvSpPr txBox="1"/>
            <p:nvPr/>
          </p:nvSpPr>
          <p:spPr>
            <a:xfrm>
              <a:off x="5225415" y="5482828"/>
              <a:ext cx="3307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Go </a:t>
              </a:r>
              <a:r>
                <a:rPr lang="sv-SE" dirty="0" err="1" smtClean="0"/>
                <a:t>Connect</a:t>
              </a:r>
              <a:r>
                <a:rPr lang="sv-SE" dirty="0" smtClean="0"/>
                <a:t>, Milton, CAN</a:t>
              </a:r>
              <a:endParaRPr lang="sv-SE" dirty="0"/>
            </a:p>
          </p:txBody>
        </p:sp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473" y="2006065"/>
              <a:ext cx="3586022" cy="3312000"/>
            </a:xfrm>
            <a:prstGeom prst="rect">
              <a:avLst/>
            </a:prstGeom>
          </p:spPr>
        </p:pic>
      </p:grp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652463" y="1400175"/>
            <a:ext cx="3651249" cy="2101850"/>
            <a:chOff x="411" y="882"/>
            <a:chExt cx="2300" cy="1324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1" y="882"/>
              <a:ext cx="2297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59" b="29378"/>
            <a:stretch/>
          </p:blipFill>
          <p:spPr bwMode="auto">
            <a:xfrm>
              <a:off x="411" y="1008"/>
              <a:ext cx="2300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440113" y="1825625"/>
            <a:ext cx="2263775" cy="3206750"/>
            <a:chOff x="2167" y="1150"/>
            <a:chExt cx="1426" cy="20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67" y="1150"/>
              <a:ext cx="1426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" y="1150"/>
              <a:ext cx="1429" cy="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ser systemen ut?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err="1" smtClean="0"/>
              <a:t>Fordonflotta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Typ av tjänst</a:t>
            </a:r>
          </a:p>
          <a:p>
            <a:endParaRPr lang="en-GB" dirty="0" smtClean="0"/>
          </a:p>
          <a:p>
            <a:r>
              <a:rPr lang="en-GB" dirty="0" smtClean="0"/>
              <a:t>Go </a:t>
            </a:r>
            <a:r>
              <a:rPr lang="en-GB" dirty="0"/>
              <a:t>Connect: </a:t>
            </a:r>
            <a:r>
              <a:rPr lang="en-GB" dirty="0" smtClean="0"/>
              <a:t>240 </a:t>
            </a:r>
            <a:r>
              <a:rPr lang="en-GB" dirty="0" err="1" smtClean="0"/>
              <a:t>virtuella</a:t>
            </a:r>
            <a:r>
              <a:rPr lang="en-GB" dirty="0" smtClean="0"/>
              <a:t> </a:t>
            </a:r>
            <a:r>
              <a:rPr lang="en-GB" dirty="0" err="1" smtClean="0"/>
              <a:t>hållplatser</a:t>
            </a:r>
            <a:r>
              <a:rPr lang="en-GB" dirty="0"/>
              <a:t> </a:t>
            </a:r>
            <a:r>
              <a:rPr lang="en-GB" dirty="0" smtClean="0"/>
              <a:t>– till/</a:t>
            </a:r>
            <a:r>
              <a:rPr lang="en-GB" dirty="0" err="1" smtClean="0"/>
              <a:t>från</a:t>
            </a:r>
            <a:r>
              <a:rPr lang="en-GB" dirty="0" smtClean="0"/>
              <a:t> </a:t>
            </a:r>
            <a:r>
              <a:rPr lang="en-GB" dirty="0" err="1" smtClean="0"/>
              <a:t>metrostation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err="1" smtClean="0"/>
              <a:t>ArrivaClick</a:t>
            </a:r>
            <a:r>
              <a:rPr lang="en-GB" dirty="0" smtClean="0"/>
              <a:t>: “</a:t>
            </a:r>
            <a:r>
              <a:rPr lang="en-GB" dirty="0" err="1" smtClean="0"/>
              <a:t>korsning</a:t>
            </a:r>
            <a:r>
              <a:rPr lang="en-GB" dirty="0" smtClean="0"/>
              <a:t> till </a:t>
            </a:r>
            <a:r>
              <a:rPr lang="en-GB" dirty="0" err="1" smtClean="0"/>
              <a:t>korsning</a:t>
            </a:r>
            <a:r>
              <a:rPr lang="en-GB" dirty="0" smtClean="0"/>
              <a:t>” </a:t>
            </a:r>
            <a:r>
              <a:rPr lang="en-GB" dirty="0" err="1" smtClean="0"/>
              <a:t>Appen</a:t>
            </a:r>
            <a:r>
              <a:rPr lang="en-GB" dirty="0" smtClean="0"/>
              <a:t> </a:t>
            </a:r>
            <a:r>
              <a:rPr lang="en-GB" dirty="0" err="1" smtClean="0"/>
              <a:t>ger</a:t>
            </a:r>
            <a:r>
              <a:rPr lang="en-GB" dirty="0" smtClean="0"/>
              <a:t> </a:t>
            </a:r>
            <a:r>
              <a:rPr lang="en-GB" dirty="0" err="1" smtClean="0"/>
              <a:t>instruktioner</a:t>
            </a:r>
            <a:r>
              <a:rPr lang="en-GB" dirty="0" smtClean="0"/>
              <a:t> om </a:t>
            </a:r>
            <a:r>
              <a:rPr lang="en-GB" dirty="0" err="1" smtClean="0"/>
              <a:t>var</a:t>
            </a:r>
            <a:r>
              <a:rPr lang="en-GB" dirty="0" smtClean="0"/>
              <a:t> </a:t>
            </a:r>
            <a:r>
              <a:rPr lang="en-GB" dirty="0" err="1" smtClean="0"/>
              <a:t>fordonet</a:t>
            </a:r>
            <a:r>
              <a:rPr lang="en-GB" dirty="0" smtClean="0"/>
              <a:t> </a:t>
            </a:r>
            <a:r>
              <a:rPr lang="en-GB" dirty="0" err="1" smtClean="0"/>
              <a:t>hämtar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err="1" smtClean="0"/>
              <a:t>Plustur</a:t>
            </a:r>
            <a:r>
              <a:rPr lang="en-GB" dirty="0" smtClean="0"/>
              <a:t>: </a:t>
            </a:r>
            <a:r>
              <a:rPr lang="en-GB" dirty="0" err="1" smtClean="0"/>
              <a:t>Resor</a:t>
            </a:r>
            <a:r>
              <a:rPr lang="en-GB" dirty="0" smtClean="0"/>
              <a:t> </a:t>
            </a:r>
            <a:r>
              <a:rPr lang="en-GB" dirty="0" err="1" smtClean="0"/>
              <a:t>beställs</a:t>
            </a:r>
            <a:r>
              <a:rPr lang="en-GB" dirty="0" smtClean="0"/>
              <a:t> till/</a:t>
            </a:r>
            <a:r>
              <a:rPr lang="en-GB" dirty="0" err="1" smtClean="0"/>
              <a:t>från</a:t>
            </a:r>
            <a:r>
              <a:rPr lang="en-GB" dirty="0" smtClean="0"/>
              <a:t> </a:t>
            </a:r>
            <a:r>
              <a:rPr lang="en-GB" dirty="0" err="1" smtClean="0"/>
              <a:t>adress</a:t>
            </a:r>
            <a:r>
              <a:rPr lang="en-GB" dirty="0" smtClean="0"/>
              <a:t> till </a:t>
            </a:r>
            <a:r>
              <a:rPr lang="en-GB" dirty="0" err="1" smtClean="0"/>
              <a:t>tågstation</a:t>
            </a:r>
            <a:r>
              <a:rPr lang="en-GB" dirty="0" smtClean="0"/>
              <a:t>/</a:t>
            </a:r>
            <a:r>
              <a:rPr lang="en-GB" dirty="0" err="1" smtClean="0"/>
              <a:t>busshållplats</a:t>
            </a:r>
            <a:r>
              <a:rPr lang="en-GB" dirty="0" smtClean="0"/>
              <a:t>. 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96056"/>
              </p:ext>
            </p:extLst>
          </p:nvPr>
        </p:nvGraphicFramePr>
        <p:xfrm>
          <a:off x="893064" y="2205990"/>
          <a:ext cx="6096000" cy="1250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83224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974904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4289753"/>
                    </a:ext>
                  </a:extLst>
                </a:gridCol>
              </a:tblGrid>
              <a:tr h="294894">
                <a:tc>
                  <a:txBody>
                    <a:bodyPr/>
                    <a:lstStyle/>
                    <a:p>
                      <a:r>
                        <a:rPr lang="sv-SE" dirty="0" smtClean="0"/>
                        <a:t>System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Antal</a:t>
                      </a:r>
                      <a:r>
                        <a:rPr lang="sv-SE" baseline="0" dirty="0" smtClean="0"/>
                        <a:t> platser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Antal fordon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90534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Plustur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924977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ArrivaClick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(Sittingbourne)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Shuttle (12 </a:t>
                      </a:r>
                      <a:r>
                        <a:rPr lang="en-GB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platser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706026"/>
                  </a:ext>
                </a:extLst>
              </a:tr>
              <a:tr h="294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 Connect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 (5 </a:t>
                      </a:r>
                      <a:r>
                        <a:rPr lang="en-GB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platser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465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7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 kan man åka?</a:t>
            </a:r>
            <a:endParaRPr lang="sv-SE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2053" y="4262579"/>
            <a:ext cx="5839297" cy="2700000"/>
            <a:chOff x="381" y="1365"/>
            <a:chExt cx="4998" cy="231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1" y="1365"/>
              <a:ext cx="4998" cy="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1365"/>
              <a:ext cx="5001" cy="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ruta 2"/>
          <p:cNvSpPr txBox="1"/>
          <p:nvPr/>
        </p:nvSpPr>
        <p:spPr>
          <a:xfrm>
            <a:off x="274717" y="4224542"/>
            <a:ext cx="2610997" cy="37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Plustur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6130799" y="572877"/>
            <a:ext cx="2691945" cy="3838952"/>
            <a:chOff x="6130799" y="572877"/>
            <a:chExt cx="2691945" cy="3838952"/>
          </a:xfrm>
        </p:grpSpPr>
        <p:pic>
          <p:nvPicPr>
            <p:cNvPr id="7" name="Bildobjekt 6"/>
            <p:cNvPicPr/>
            <p:nvPr/>
          </p:nvPicPr>
          <p:blipFill rotWithShape="1">
            <a:blip r:embed="rId3"/>
            <a:srcRect l="76389" t="12492" r="8951" b="19176"/>
            <a:stretch/>
          </p:blipFill>
          <p:spPr bwMode="auto">
            <a:xfrm>
              <a:off x="6130800" y="1027829"/>
              <a:ext cx="2556000" cy="338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6130799" y="572877"/>
              <a:ext cx="2691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ArrivaClick</a:t>
              </a:r>
              <a:r>
                <a:rPr lang="sv-SE" dirty="0" smtClean="0"/>
                <a:t>, </a:t>
              </a:r>
              <a:r>
                <a:rPr lang="sv-SE" dirty="0" err="1" smtClean="0"/>
                <a:t>Sittingbourne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1831359" y="1027829"/>
            <a:ext cx="2819811" cy="3197809"/>
            <a:chOff x="1831359" y="1027829"/>
            <a:chExt cx="2819811" cy="3197809"/>
          </a:xfrm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1359" y="1417638"/>
              <a:ext cx="2819811" cy="2808000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1831359" y="1027829"/>
              <a:ext cx="2819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Go </a:t>
              </a:r>
              <a:r>
                <a:rPr lang="sv-SE" dirty="0" err="1" smtClean="0"/>
                <a:t>Connect</a:t>
              </a:r>
              <a:r>
                <a:rPr lang="sv-SE" dirty="0" smtClean="0"/>
                <a:t>, Milton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3758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76749"/>
            <a:ext cx="8330184" cy="4249414"/>
          </a:xfrm>
        </p:spPr>
        <p:txBody>
          <a:bodyPr/>
          <a:lstStyle/>
          <a:p>
            <a:r>
              <a:rPr lang="sv-SE" dirty="0" smtClean="0"/>
              <a:t>När kan man åka?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När måste man boka?</a:t>
            </a:r>
          </a:p>
          <a:p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68058"/>
              </p:ext>
            </p:extLst>
          </p:nvPr>
        </p:nvGraphicFramePr>
        <p:xfrm>
          <a:off x="548640" y="4388803"/>
          <a:ext cx="833018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546">
                  <a:extLst>
                    <a:ext uri="{9D8B030D-6E8A-4147-A177-3AD203B41FA5}">
                      <a16:colId xmlns:a16="http://schemas.microsoft.com/office/drawing/2014/main" val="734812653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1731730207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2126505697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2071409769"/>
                    </a:ext>
                  </a:extLst>
                </a:gridCol>
              </a:tblGrid>
              <a:tr h="534377">
                <a:tc>
                  <a:txBody>
                    <a:bodyPr/>
                    <a:lstStyle/>
                    <a:p>
                      <a:r>
                        <a:rPr lang="sv-SE" dirty="0" smtClean="0"/>
                        <a:t>Fall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Mindre än en timme före resa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Mer än en timme före resa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Dagen före resa (eller tidigare)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76878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sv-SE" dirty="0" smtClean="0"/>
                        <a:t>Go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Connect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822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ArrivaClick</a:t>
                      </a:r>
                      <a:r>
                        <a:rPr lang="sv-SE" baseline="0" dirty="0" smtClean="0"/>
                        <a:t>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90911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Plustur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166642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31367"/>
              </p:ext>
            </p:extLst>
          </p:nvPr>
        </p:nvGraphicFramePr>
        <p:xfrm>
          <a:off x="612648" y="2439100"/>
          <a:ext cx="774496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2484">
                  <a:extLst>
                    <a:ext uri="{9D8B030D-6E8A-4147-A177-3AD203B41FA5}">
                      <a16:colId xmlns:a16="http://schemas.microsoft.com/office/drawing/2014/main" val="2084457846"/>
                    </a:ext>
                  </a:extLst>
                </a:gridCol>
                <a:gridCol w="3872484">
                  <a:extLst>
                    <a:ext uri="{9D8B030D-6E8A-4147-A177-3AD203B41FA5}">
                      <a16:colId xmlns:a16="http://schemas.microsoft.com/office/drawing/2014/main" val="3447101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ArrivaClick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Sittingbourne</a:t>
                      </a:r>
                      <a:endParaRPr lang="en-US" sz="1200" dirty="0" smtClean="0"/>
                    </a:p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Måndag – lördag 6.00</a:t>
                      </a:r>
                      <a:r>
                        <a:rPr lang="sv-SE" sz="1200" baseline="0" dirty="0" smtClean="0"/>
                        <a:t> – 22.00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5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Plustur</a:t>
                      </a:r>
                      <a:endParaRPr lang="en-US" sz="1200" dirty="0" smtClean="0"/>
                    </a:p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När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kollektivtrafiken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går</a:t>
                      </a:r>
                      <a:endParaRPr lang="en-US" sz="1200" dirty="0" smtClean="0"/>
                    </a:p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0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Go Connect</a:t>
                      </a:r>
                    </a:p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Mån</a:t>
                      </a:r>
                      <a:r>
                        <a:rPr lang="en-US" sz="1200" dirty="0" smtClean="0"/>
                        <a:t> – </a:t>
                      </a:r>
                      <a:r>
                        <a:rPr lang="en-US" sz="1200" dirty="0" err="1" smtClean="0"/>
                        <a:t>fre</a:t>
                      </a:r>
                      <a:r>
                        <a:rPr lang="en-US" sz="1200" dirty="0" smtClean="0"/>
                        <a:t> 6.00 – 8.30 </a:t>
                      </a:r>
                      <a:r>
                        <a:rPr lang="en-US" sz="1200" dirty="0" err="1" smtClean="0"/>
                        <a:t>och</a:t>
                      </a:r>
                      <a:r>
                        <a:rPr lang="en-US" sz="1200" baseline="0" dirty="0" smtClean="0"/>
                        <a:t> 16</a:t>
                      </a:r>
                      <a:r>
                        <a:rPr lang="en-US" sz="1200" dirty="0" smtClean="0"/>
                        <a:t>.45 – 20.25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86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kostar det att resa?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65587"/>
            <a:ext cx="8229600" cy="4249414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Plustur</a:t>
            </a:r>
            <a:r>
              <a:rPr lang="en-GB" dirty="0"/>
              <a:t>: </a:t>
            </a:r>
            <a:r>
              <a:rPr lang="en-GB" dirty="0" err="1" smtClean="0"/>
              <a:t>Enhetlig</a:t>
            </a:r>
            <a:r>
              <a:rPr lang="en-GB" dirty="0" smtClean="0"/>
              <a:t> taxa: 22 </a:t>
            </a:r>
            <a:r>
              <a:rPr lang="en-GB" dirty="0"/>
              <a:t>DKK, </a:t>
            </a:r>
            <a:r>
              <a:rPr lang="en-GB" dirty="0" err="1" smtClean="0"/>
              <a:t>utöver</a:t>
            </a:r>
            <a:r>
              <a:rPr lang="en-GB" dirty="0" smtClean="0"/>
              <a:t> </a:t>
            </a:r>
            <a:r>
              <a:rPr lang="en-GB" dirty="0" err="1" smtClean="0"/>
              <a:t>kostnaden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resa</a:t>
            </a:r>
            <a:r>
              <a:rPr lang="en-GB" dirty="0" smtClean="0"/>
              <a:t> med “</a:t>
            </a:r>
            <a:r>
              <a:rPr lang="en-GB" dirty="0" err="1" smtClean="0"/>
              <a:t>vanliga</a:t>
            </a:r>
            <a:r>
              <a:rPr lang="en-GB" dirty="0" smtClean="0"/>
              <a:t>” </a:t>
            </a:r>
            <a:r>
              <a:rPr lang="en-GB" dirty="0" err="1" smtClean="0"/>
              <a:t>kollektivtrafiken</a:t>
            </a:r>
            <a:r>
              <a:rPr lang="en-GB" dirty="0" smtClean="0"/>
              <a:t>. </a:t>
            </a:r>
            <a:endParaRPr lang="sv-SE" dirty="0"/>
          </a:p>
          <a:p>
            <a:endParaRPr lang="en-GB" dirty="0" smtClean="0"/>
          </a:p>
          <a:p>
            <a:r>
              <a:rPr lang="en-GB" dirty="0" smtClean="0"/>
              <a:t>Go </a:t>
            </a:r>
            <a:r>
              <a:rPr lang="en-GB" dirty="0"/>
              <a:t>Connect: </a:t>
            </a:r>
            <a:endParaRPr lang="en-GB" dirty="0" smtClean="0"/>
          </a:p>
          <a:p>
            <a:r>
              <a:rPr lang="en-GB" dirty="0" smtClean="0"/>
              <a:t>CAD </a:t>
            </a:r>
            <a:r>
              <a:rPr lang="en-GB" dirty="0"/>
              <a:t>1,45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/>
              <a:t>hub pick-up, </a:t>
            </a:r>
            <a:r>
              <a:rPr lang="en-GB" dirty="0" err="1" smtClean="0"/>
              <a:t>d.v.s</a:t>
            </a:r>
            <a:r>
              <a:rPr lang="en-GB" dirty="0" smtClean="0"/>
              <a:t> </a:t>
            </a:r>
            <a:r>
              <a:rPr lang="en-GB" dirty="0" err="1" smtClean="0"/>
              <a:t>när</a:t>
            </a:r>
            <a:r>
              <a:rPr lang="en-GB" dirty="0" smtClean="0"/>
              <a:t> </a:t>
            </a:r>
            <a:r>
              <a:rPr lang="en-GB" dirty="0" err="1" smtClean="0"/>
              <a:t>resenären</a:t>
            </a:r>
            <a:r>
              <a:rPr lang="en-GB" dirty="0" smtClean="0"/>
              <a:t> </a:t>
            </a:r>
            <a:r>
              <a:rPr lang="en-GB" dirty="0" err="1" smtClean="0"/>
              <a:t>får</a:t>
            </a:r>
            <a:r>
              <a:rPr lang="en-GB" dirty="0" smtClean="0"/>
              <a:t> </a:t>
            </a:r>
            <a:r>
              <a:rPr lang="en-GB" dirty="0" err="1" smtClean="0"/>
              <a:t>gå</a:t>
            </a:r>
            <a:r>
              <a:rPr lang="en-GB" dirty="0" smtClean="0"/>
              <a:t> till/</a:t>
            </a:r>
            <a:r>
              <a:rPr lang="en-GB" dirty="0" err="1" smtClean="0"/>
              <a:t>från</a:t>
            </a:r>
            <a:r>
              <a:rPr lang="en-GB" dirty="0" smtClean="0"/>
              <a:t> </a:t>
            </a:r>
            <a:r>
              <a:rPr lang="en-GB" dirty="0" err="1" smtClean="0"/>
              <a:t>virtuell</a:t>
            </a:r>
            <a:r>
              <a:rPr lang="en-GB" dirty="0" smtClean="0"/>
              <a:t> </a:t>
            </a:r>
            <a:r>
              <a:rPr lang="en-GB" dirty="0" err="1" smtClean="0"/>
              <a:t>hållplats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CAD </a:t>
            </a:r>
            <a:r>
              <a:rPr lang="en-GB" dirty="0"/>
              <a:t>1,95 </a:t>
            </a:r>
            <a:r>
              <a:rPr lang="en-GB" dirty="0" err="1" smtClean="0"/>
              <a:t>för</a:t>
            </a:r>
            <a:r>
              <a:rPr lang="en-GB" dirty="0" smtClean="0"/>
              <a:t> “</a:t>
            </a:r>
            <a:r>
              <a:rPr lang="en-GB" dirty="0" err="1" smtClean="0"/>
              <a:t>dörr</a:t>
            </a:r>
            <a:r>
              <a:rPr lang="en-GB" dirty="0" smtClean="0"/>
              <a:t> till </a:t>
            </a:r>
            <a:r>
              <a:rPr lang="en-GB" dirty="0" err="1" smtClean="0"/>
              <a:t>dörr</a:t>
            </a:r>
            <a:r>
              <a:rPr lang="en-GB" dirty="0" smtClean="0"/>
              <a:t>” service.  Ca 10 SEK</a:t>
            </a:r>
          </a:p>
          <a:p>
            <a:endParaRPr lang="en-GB" dirty="0" smtClean="0"/>
          </a:p>
          <a:p>
            <a:r>
              <a:rPr lang="en-GB" dirty="0" err="1" smtClean="0"/>
              <a:t>ArrivaClick</a:t>
            </a:r>
            <a:r>
              <a:rPr lang="en-GB" dirty="0" smtClean="0"/>
              <a:t>: </a:t>
            </a:r>
            <a:r>
              <a:rPr lang="en-GB" dirty="0" err="1" smtClean="0"/>
              <a:t>Distansbaserad</a:t>
            </a:r>
            <a:r>
              <a:rPr lang="en-GB" dirty="0" smtClean="0"/>
              <a:t> taxa – min. 1 GBP</a:t>
            </a:r>
          </a:p>
          <a:p>
            <a:r>
              <a:rPr lang="en-GB" dirty="0" err="1" smtClean="0"/>
              <a:t>Måste</a:t>
            </a:r>
            <a:r>
              <a:rPr lang="en-GB" dirty="0" smtClean="0"/>
              <a:t> </a:t>
            </a:r>
            <a:r>
              <a:rPr lang="en-GB" dirty="0" err="1" smtClean="0"/>
              <a:t>ladda</a:t>
            </a:r>
            <a:r>
              <a:rPr lang="en-GB" dirty="0" smtClean="0"/>
              <a:t> </a:t>
            </a:r>
            <a:r>
              <a:rPr lang="en-GB" dirty="0" err="1" smtClean="0"/>
              <a:t>reskassa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appen</a:t>
            </a:r>
            <a:r>
              <a:rPr lang="en-GB" dirty="0" smtClean="0"/>
              <a:t> (min 10 GBP)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33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2-PPT">
  <a:themeElements>
    <a:clrScheme name="K2 Theme Colors">
      <a:dk1>
        <a:srgbClr val="1C1C1C"/>
      </a:dk1>
      <a:lt1>
        <a:sysClr val="window" lastClr="FFFFFF"/>
      </a:lt1>
      <a:dk2>
        <a:srgbClr val="F17E26"/>
      </a:dk2>
      <a:lt2>
        <a:srgbClr val="FFFFFF"/>
      </a:lt2>
      <a:accent1>
        <a:srgbClr val="359C9E"/>
      </a:accent1>
      <a:accent2>
        <a:srgbClr val="FC3507"/>
      </a:accent2>
      <a:accent3>
        <a:srgbClr val="F8B51B"/>
      </a:accent3>
      <a:accent4>
        <a:srgbClr val="40A96D"/>
      </a:accent4>
      <a:accent5>
        <a:srgbClr val="F6B070"/>
      </a:accent5>
      <a:accent6>
        <a:srgbClr val="FCE4C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K2-PPT</Template>
  <TotalTime>5170</TotalTime>
  <Words>499</Words>
  <Application>Microsoft Office PowerPoint</Application>
  <PresentationFormat>Bildspel på skärmen (4:3)</PresentationFormat>
  <Paragraphs>112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</vt:lpstr>
      <vt:lpstr>Times New Roman</vt:lpstr>
      <vt:lpstr>K2-PPT</vt:lpstr>
      <vt:lpstr>Kollektivtrafik on-demand Möjligheter och utmaningar med anropsstyrd kollektivtrafik på landsbygd</vt:lpstr>
      <vt:lpstr>Kollektivtrafikens styrkor</vt:lpstr>
      <vt:lpstr>Kollektivtrafik på landsbygd</vt:lpstr>
      <vt:lpstr>Kollektivtrafik på landsbygd</vt:lpstr>
      <vt:lpstr>Kan ny teknik göra anropsstyrd kollektivtrafik bättre? </vt:lpstr>
      <vt:lpstr>Hur ser systemen ut?</vt:lpstr>
      <vt:lpstr>Var kan man åka?</vt:lpstr>
      <vt:lpstr>PowerPoint-presentation</vt:lpstr>
      <vt:lpstr>Vad kostar det att resa?</vt:lpstr>
      <vt:lpstr>Hur många reser?</vt:lpstr>
      <vt:lpstr>Vad kostar det att producera resan?</vt:lpstr>
      <vt:lpstr>PowerPoint-presentation</vt:lpstr>
    </vt:vector>
  </TitlesOfParts>
  <Company>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PowerPoint-mall</dc:title>
  <dc:creator>Erik Ronnle</dc:creator>
  <cp:lastModifiedBy>fredrik_pettersson1 fredrik_pettersson1</cp:lastModifiedBy>
  <cp:revision>291</cp:revision>
  <cp:lastPrinted>2015-11-12T15:51:19Z</cp:lastPrinted>
  <dcterms:created xsi:type="dcterms:W3CDTF">2015-05-27T07:24:05Z</dcterms:created>
  <dcterms:modified xsi:type="dcterms:W3CDTF">2019-04-02T07:09:13Z</dcterms:modified>
</cp:coreProperties>
</file>